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6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59DDF2-F0EC-4BC7-84A3-F9DEF26A595E}" type="datetimeFigureOut">
              <a:rPr lang="en-US" smtClean="0"/>
              <a:t>25/04/19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9DDF2-F0EC-4BC7-84A3-F9DEF26A595E}" type="datetimeFigureOut">
              <a:rPr lang="en-US" smtClean="0"/>
              <a:t>25/04/19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9DDF2-F0EC-4BC7-84A3-F9DEF26A595E}" type="datetimeFigureOut">
              <a:rPr lang="en-US" smtClean="0"/>
              <a:t>25/04/19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9DDF2-F0EC-4BC7-84A3-F9DEF26A595E}" type="datetimeFigureOut">
              <a:rPr lang="en-US" smtClean="0"/>
              <a:t>25/04/19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59DDF2-F0EC-4BC7-84A3-F9DEF26A595E}" type="datetimeFigureOut">
              <a:rPr lang="en-US" smtClean="0"/>
              <a:t>25/04/19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59DDF2-F0EC-4BC7-84A3-F9DEF26A595E}" type="datetimeFigureOut">
              <a:rPr lang="en-US" smtClean="0"/>
              <a:t>25/04/19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59DDF2-F0EC-4BC7-84A3-F9DEF26A595E}" type="datetimeFigureOut">
              <a:rPr lang="en-US" smtClean="0"/>
              <a:t>25/04/19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59DDF2-F0EC-4BC7-84A3-F9DEF26A595E}" type="datetimeFigureOut">
              <a:rPr lang="en-US" smtClean="0"/>
              <a:t>25/04/19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9DDF2-F0EC-4BC7-84A3-F9DEF26A595E}" type="datetimeFigureOut">
              <a:rPr lang="en-US" smtClean="0"/>
              <a:t>25/04/19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9DDF2-F0EC-4BC7-84A3-F9DEF26A595E}" type="datetimeFigureOut">
              <a:rPr lang="en-US" smtClean="0"/>
              <a:t>25/04/19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9DDF2-F0EC-4BC7-84A3-F9DEF26A595E}" type="datetimeFigureOut">
              <a:rPr lang="en-US" smtClean="0"/>
              <a:t>25/04/19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F03FF-D6CC-4811-BD14-B9C5CE7FE8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9DDF2-F0EC-4BC7-84A3-F9DEF26A595E}" type="datetimeFigureOut">
              <a:rPr lang="en-US" smtClean="0"/>
              <a:t>25/04/19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F03FF-D6CC-4811-BD14-B9C5CE7FE8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vi.wikipedia.org/wiki/Cao_S%C6%A1n_(ng%C6%B0%E1%BB%9Di_T%C3%A0y)" TargetMode="External"/><Relationship Id="rId3" Type="http://schemas.openxmlformats.org/officeDocument/2006/relationships/hyperlink" Target="https://vi.wikipedia.org/wiki/1941" TargetMode="External"/><Relationship Id="rId7" Type="http://schemas.openxmlformats.org/officeDocument/2006/relationships/hyperlink" Target="https://vi.wikipedia.org/wiki/Kim_%C4%90%E1%BB%93ng" TargetMode="External"/><Relationship Id="rId12" Type="http://schemas.openxmlformats.org/officeDocument/2006/relationships/hyperlink" Target="https://vi.wikipedia.org/wiki/1954" TargetMode="External"/><Relationship Id="rId2" Type="http://schemas.openxmlformats.org/officeDocument/2006/relationships/hyperlink" Target="https://vi.wikipedia.org/wiki/15_th%C3%A1ng_5" TargetMode="External"/><Relationship Id="rId1" Type="http://schemas.openxmlformats.org/officeDocument/2006/relationships/slideLayout" Target="../slideLayouts/slideLayout1.xml"/><Relationship Id="rId6" Type="http://schemas.openxmlformats.org/officeDocument/2006/relationships/hyperlink" Target="https://vi.wikipedia.org/wiki/Hang_P%C3%A1c_B%C3%B3" TargetMode="External"/><Relationship Id="rId11" Type="http://schemas.openxmlformats.org/officeDocument/2006/relationships/hyperlink" Target="https://vi.wikipedia.org/wiki/1951" TargetMode="External"/><Relationship Id="rId5" Type="http://schemas.openxmlformats.org/officeDocument/2006/relationships/hyperlink" Target="https://vi.wikipedia.org/wiki/H%E1%BB%93_Ch%C3%AD_Minh" TargetMode="External"/><Relationship Id="rId10" Type="http://schemas.openxmlformats.org/officeDocument/2006/relationships/hyperlink" Target="https://vi.wikipedia.org/wiki/%C4%90%E1%BA%BF_qu%E1%BB%91c_Nh%E1%BA%ADt" TargetMode="External"/><Relationship Id="rId4" Type="http://schemas.openxmlformats.org/officeDocument/2006/relationships/hyperlink" Target="https://vi.wikipedia.org/wiki/%C4%90%E1%BA%A3ng_C%E1%BB%99ng_s%E1%BA%A3n_%C4%90%C3%B4ng_D%C6%B0%C6%A1ng" TargetMode="External"/><Relationship Id="rId9" Type="http://schemas.openxmlformats.org/officeDocument/2006/relationships/hyperlink" Target="https://vi.wikipedia.org/wiki/Ph%C3%A1p"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vi.wikipedia.org/wiki/%C4%90o%C3%A0n_Thanh_ni%C3%AAn_C%E1%BB%99ng_s%E1%BA%A3n_H%E1%BB%93_Ch%C3%AD_Min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i.wikipedia.org/wiki/%C4%90%E1%BB%99i_Thi%E1%BA%BFu_ni%C3%AAn_Ti%E1%BB%81n_phong_H%E1%BB%93_Ch%C3%AD_Minh#cite_note-:0-1" TargetMode="External"/><Relationship Id="rId2" Type="http://schemas.openxmlformats.org/officeDocument/2006/relationships/hyperlink" Target="https://vi.wikipedia.org/wiki/Qu%E1%BB%91c_k%E1%BB%B3_Vi%E1%BB%87t_Na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wikipedia.org/wiki/C%C3%B9ng_nhau_ta_%C4%91i_l%C3%AAn" TargetMode="External"/><Relationship Id="rId2" Type="http://schemas.openxmlformats.org/officeDocument/2006/relationships/hyperlink" Target="https://vi.wikipedia.org/wiki/Qu%E1%BB%91c_k%E1%BB%B3_Vi%E1%BB%87t_Nam" TargetMode="External"/><Relationship Id="rId1" Type="http://schemas.openxmlformats.org/officeDocument/2006/relationships/slideLayout" Target="../slideLayouts/slideLayout2.xml"/><Relationship Id="rId5" Type="http://schemas.openxmlformats.org/officeDocument/2006/relationships/hyperlink" Target="https://vi.wikipedia.org/w/index.php?title=%C4%90i_ta_%C4%91i_l%C3%AAn&amp;action=edit&amp;redlink=1" TargetMode="External"/><Relationship Id="rId4" Type="http://schemas.openxmlformats.org/officeDocument/2006/relationships/hyperlink" Target="https://vi.wikipedia.org/wiki/Phong_Nh%C3%A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vi.wikipedia.org/wiki/15_th%C3%A1ng_5" TargetMode="External"/><Relationship Id="rId2" Type="http://schemas.openxmlformats.org/officeDocument/2006/relationships/hyperlink" Target="https://vi.wikipedia.org/wiki/Vi%E1%BB%87t_Nam" TargetMode="External"/><Relationship Id="rId1" Type="http://schemas.openxmlformats.org/officeDocument/2006/relationships/slideLayout" Target="../slideLayouts/slideLayout2.xml"/><Relationship Id="rId5" Type="http://schemas.openxmlformats.org/officeDocument/2006/relationships/hyperlink" Target="https://vi.wikipedia.org/wiki/Ch%E1%BB%A7_t%E1%BB%8Bch_H%E1%BB%93_Ch%C3%AD_Minh" TargetMode="External"/><Relationship Id="rId4" Type="http://schemas.openxmlformats.org/officeDocument/2006/relationships/hyperlink" Target="https://vi.wikipedia.org/wiki/Trung_%C6%B0%C6%A1ng_%C4%90o%C3%A0n_Thanh_ni%C3%AAn_C%E1%BB%99ng_s%E1%BA%A3n_H%E1%BB%93_Ch%C3%AD_Min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14400"/>
            <a:ext cx="8077200" cy="1200329"/>
          </a:xfrm>
          <a:prstGeom prst="rect">
            <a:avLst/>
          </a:prstGeom>
          <a:noFill/>
        </p:spPr>
        <p:txBody>
          <a:bodyPr wrap="square" rtlCol="0">
            <a:spAutoFit/>
          </a:bodyPr>
          <a:lstStyle/>
          <a:p>
            <a:pPr algn="just"/>
            <a:r>
              <a:rPr lang="vi-VN"/>
              <a:t>Ngày </a:t>
            </a:r>
            <a:r>
              <a:rPr lang="vi-VN">
                <a:hlinkClick r:id="rId2" tooltip="15 tháng 5"/>
              </a:rPr>
              <a:t>15 tháng 5</a:t>
            </a:r>
            <a:r>
              <a:rPr lang="vi-VN"/>
              <a:t> năm </a:t>
            </a:r>
            <a:r>
              <a:rPr lang="vi-VN">
                <a:hlinkClick r:id="rId3" tooltip="1941"/>
              </a:rPr>
              <a:t>1941</a:t>
            </a:r>
            <a:r>
              <a:rPr lang="vi-VN"/>
              <a:t>: </a:t>
            </a:r>
            <a:r>
              <a:rPr lang="vi-VN" b="1"/>
              <a:t>Hội Nhi đồng Cứu quốc</a:t>
            </a:r>
            <a:r>
              <a:rPr lang="vi-VN"/>
              <a:t> được thành lập bởi Lãnh tụ của </a:t>
            </a:r>
            <a:r>
              <a:rPr lang="vi-VN">
                <a:hlinkClick r:id="rId4" tooltip="Đảng Cộng sản Đông Dương"/>
              </a:rPr>
              <a:t>Đảng Cộng sản Đông Dương</a:t>
            </a:r>
            <a:r>
              <a:rPr lang="vi-VN"/>
              <a:t> </a:t>
            </a:r>
            <a:r>
              <a:rPr lang="vi-VN">
                <a:hlinkClick r:id="rId5" tooltip="Hồ Chí Minh"/>
              </a:rPr>
              <a:t>Nguyễn Ái Quốc</a:t>
            </a:r>
            <a:r>
              <a:rPr lang="vi-VN"/>
              <a:t> ở gần </a:t>
            </a:r>
            <a:r>
              <a:rPr lang="vi-VN">
                <a:hlinkClick r:id="rId6" tooltip="Hang Pác Bó"/>
              </a:rPr>
              <a:t>hang Pác Bó</a:t>
            </a:r>
            <a:r>
              <a:rPr lang="vi-VN"/>
              <a:t>, xuôi dòng suối Lênin, dưới chân núi Thoong Mạ, ở thôn Nà Mạ.</a:t>
            </a:r>
          </a:p>
          <a:p>
            <a:pPr algn="just"/>
            <a:endParaRPr lang="en-US"/>
          </a:p>
        </p:txBody>
      </p:sp>
      <p:sp>
        <p:nvSpPr>
          <p:cNvPr id="5" name="TextBox 4"/>
          <p:cNvSpPr txBox="1"/>
          <p:nvPr/>
        </p:nvSpPr>
        <p:spPr>
          <a:xfrm>
            <a:off x="457200" y="381000"/>
            <a:ext cx="8305800" cy="461665"/>
          </a:xfrm>
          <a:prstGeom prst="rect">
            <a:avLst/>
          </a:prstGeom>
          <a:noFill/>
        </p:spPr>
        <p:txBody>
          <a:bodyPr wrap="square" rtlCol="0">
            <a:spAutoFit/>
          </a:bodyPr>
          <a:lstStyle/>
          <a:p>
            <a:pPr algn="just"/>
            <a:r>
              <a:rPr lang="en-US" sz="2400" b="1" smtClean="0">
                <a:solidFill>
                  <a:srgbClr val="FF0000"/>
                </a:solidFill>
                <a:latin typeface="Times New Roman" pitchFamily="18" charset="0"/>
                <a:cs typeface="Times New Roman" pitchFamily="18" charset="0"/>
              </a:rPr>
              <a:t>Lịch sử phát triển của đội thiếu niên tiền phong Hồ Chí Minh</a:t>
            </a:r>
            <a:endParaRPr lang="en-US" sz="2400" b="1">
              <a:solidFill>
                <a:srgbClr val="FF0000"/>
              </a:solidFill>
              <a:latin typeface="Times New Roman" pitchFamily="18" charset="0"/>
              <a:cs typeface="Times New Roman" pitchFamily="18" charset="0"/>
            </a:endParaRPr>
          </a:p>
        </p:txBody>
      </p:sp>
      <p:sp>
        <p:nvSpPr>
          <p:cNvPr id="6" name="TextBox 5"/>
          <p:cNvSpPr txBox="1"/>
          <p:nvPr/>
        </p:nvSpPr>
        <p:spPr>
          <a:xfrm>
            <a:off x="457200" y="1905000"/>
            <a:ext cx="8077200" cy="1200329"/>
          </a:xfrm>
          <a:prstGeom prst="rect">
            <a:avLst/>
          </a:prstGeom>
          <a:noFill/>
        </p:spPr>
        <p:txBody>
          <a:bodyPr wrap="square" rtlCol="0">
            <a:spAutoFit/>
          </a:bodyPr>
          <a:lstStyle/>
          <a:p>
            <a:pPr algn="just"/>
            <a:r>
              <a:rPr lang="vi-VN"/>
              <a:t>Các thành viên đầu tiên: </a:t>
            </a:r>
            <a:r>
              <a:rPr lang="vi-VN">
                <a:hlinkClick r:id="rId7" tooltip="Kim Đồng"/>
              </a:rPr>
              <a:t>Nông Văn Dền</a:t>
            </a:r>
            <a:r>
              <a:rPr lang="vi-VN"/>
              <a:t> (đội trưởng), </a:t>
            </a:r>
            <a:r>
              <a:rPr lang="vi-VN">
                <a:hlinkClick r:id="rId8" tooltip="Cao Sơn (người Tày)"/>
              </a:rPr>
              <a:t>Nông Văn Thàn</a:t>
            </a:r>
            <a:r>
              <a:rPr lang="vi-VN"/>
              <a:t>, Lý Văn Tịnh, Lý Thị Nì, Lý Thị Xậu. Bí danh (lần lượt): </a:t>
            </a:r>
            <a:r>
              <a:rPr lang="vi-VN">
                <a:hlinkClick r:id="rId7" tooltip="Kim Đồng"/>
              </a:rPr>
              <a:t>Kim Đồng</a:t>
            </a:r>
            <a:r>
              <a:rPr lang="vi-VN"/>
              <a:t>, </a:t>
            </a:r>
            <a:r>
              <a:rPr lang="vi-VN">
                <a:hlinkClick r:id="rId8" tooltip="Cao Sơn (người Tày)"/>
              </a:rPr>
              <a:t>Cao Sơn</a:t>
            </a:r>
            <a:r>
              <a:rPr lang="vi-VN"/>
              <a:t>, Thanh Minh, Thủy Tiên, Thanh Thủy. Người phụ trách Đội đầu tiên là anh Đức </a:t>
            </a:r>
            <a:r>
              <a:rPr lang="vi-VN"/>
              <a:t>Thanh</a:t>
            </a:r>
            <a:r>
              <a:rPr lang="vi-VN" smtClean="0"/>
              <a:t>.</a:t>
            </a:r>
            <a:endParaRPr lang="vi-VN"/>
          </a:p>
        </p:txBody>
      </p:sp>
      <p:sp>
        <p:nvSpPr>
          <p:cNvPr id="7" name="Rectangle 6"/>
          <p:cNvSpPr/>
          <p:nvPr/>
        </p:nvSpPr>
        <p:spPr>
          <a:xfrm>
            <a:off x="533400" y="3124200"/>
            <a:ext cx="8001000" cy="369332"/>
          </a:xfrm>
          <a:prstGeom prst="rect">
            <a:avLst/>
          </a:prstGeom>
        </p:spPr>
        <p:txBody>
          <a:bodyPr wrap="square">
            <a:spAutoFit/>
          </a:bodyPr>
          <a:lstStyle/>
          <a:p>
            <a:r>
              <a:rPr lang="vi-VN"/>
              <a:t>Mục đích của Đội: "Đánh </a:t>
            </a:r>
            <a:r>
              <a:rPr lang="vi-VN">
                <a:hlinkClick r:id="rId9" tooltip="Pháp"/>
              </a:rPr>
              <a:t>Tây</a:t>
            </a:r>
            <a:r>
              <a:rPr lang="vi-VN"/>
              <a:t>, đuổi </a:t>
            </a:r>
            <a:r>
              <a:rPr lang="vi-VN">
                <a:hlinkClick r:id="rId10" tooltip="Đế quốc Nhật"/>
              </a:rPr>
              <a:t>Nhật</a:t>
            </a:r>
            <a:r>
              <a:rPr lang="vi-VN"/>
              <a:t>, giành độc lập cho nước nhà".</a:t>
            </a:r>
          </a:p>
        </p:txBody>
      </p:sp>
      <p:sp>
        <p:nvSpPr>
          <p:cNvPr id="8" name="TextBox 7"/>
          <p:cNvSpPr txBox="1"/>
          <p:nvPr/>
        </p:nvSpPr>
        <p:spPr>
          <a:xfrm>
            <a:off x="609600" y="3657600"/>
            <a:ext cx="8001000" cy="2308324"/>
          </a:xfrm>
          <a:prstGeom prst="rect">
            <a:avLst/>
          </a:prstGeom>
          <a:noFill/>
        </p:spPr>
        <p:txBody>
          <a:bodyPr wrap="square" rtlCol="0">
            <a:spAutoFit/>
          </a:bodyPr>
          <a:lstStyle/>
          <a:p>
            <a:pPr algn="just"/>
            <a:r>
              <a:rPr lang="en-US" smtClean="0"/>
              <a:t>- </a:t>
            </a:r>
            <a:r>
              <a:rPr lang="vi-VN" smtClean="0"/>
              <a:t>Tháng </a:t>
            </a:r>
            <a:r>
              <a:rPr lang="vi-VN"/>
              <a:t>3, </a:t>
            </a:r>
            <a:r>
              <a:rPr lang="vi-VN">
                <a:hlinkClick r:id="rId11" tooltip="1951"/>
              </a:rPr>
              <a:t>1951</a:t>
            </a:r>
            <a:r>
              <a:rPr lang="vi-VN"/>
              <a:t>, Hội Nhi đồng Cứu quốc được đổi tên thành </a:t>
            </a:r>
            <a:r>
              <a:rPr lang="vi-VN" b="1"/>
              <a:t>Đội thiếu nhi tháng Tám</a:t>
            </a:r>
            <a:r>
              <a:rPr lang="vi-VN"/>
              <a:t>.</a:t>
            </a:r>
          </a:p>
          <a:p>
            <a:pPr algn="just"/>
            <a:r>
              <a:rPr lang="en-US" smtClean="0"/>
              <a:t>- </a:t>
            </a:r>
            <a:r>
              <a:rPr lang="vi-VN" smtClean="0"/>
              <a:t>Tháng </a:t>
            </a:r>
            <a:r>
              <a:rPr lang="vi-VN"/>
              <a:t>11, 1956, được đổi tên thành </a:t>
            </a:r>
            <a:r>
              <a:rPr lang="vi-VN" b="1"/>
              <a:t>Đội Thiếu niên Tiền phong Việt Nam</a:t>
            </a:r>
            <a:r>
              <a:rPr lang="vi-VN"/>
              <a:t>.</a:t>
            </a:r>
          </a:p>
          <a:p>
            <a:pPr algn="just"/>
            <a:r>
              <a:rPr lang="en-US" smtClean="0"/>
              <a:t>- </a:t>
            </a:r>
            <a:r>
              <a:rPr lang="vi-VN" smtClean="0"/>
              <a:t>Năm</a:t>
            </a:r>
            <a:r>
              <a:rPr lang="vi-VN"/>
              <a:t> </a:t>
            </a:r>
            <a:r>
              <a:rPr lang="vi-VN">
                <a:hlinkClick r:id="rId12" tooltip="1954"/>
              </a:rPr>
              <a:t>1954</a:t>
            </a:r>
            <a:r>
              <a:rPr lang="vi-VN"/>
              <a:t>: các phong trào của Đội phát triển mạnh mẽ với các phong trào "Vì miền Nam ruột thịt", "Đi thăm miền Nam".</a:t>
            </a:r>
          </a:p>
          <a:p>
            <a:pPr algn="just"/>
            <a:r>
              <a:rPr lang="en-US" smtClean="0"/>
              <a:t>- </a:t>
            </a:r>
            <a:r>
              <a:rPr lang="vi-VN" smtClean="0"/>
              <a:t>Ngày </a:t>
            </a:r>
            <a:r>
              <a:rPr lang="vi-VN"/>
              <a:t>30 tháng 1 năm 1970, Đội một lần nữa đổi tên thành "Đội Thiếu niên Tiền phong Hồ Chí Minh" như ngày nay.</a:t>
            </a:r>
          </a:p>
          <a:p>
            <a:pPr algn="just"/>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685800"/>
            <a:ext cx="5029200" cy="954107"/>
          </a:xfrm>
          <a:prstGeom prst="rect">
            <a:avLst/>
          </a:prstGeom>
          <a:noFill/>
        </p:spPr>
        <p:txBody>
          <a:bodyPr wrap="square" rtlCol="0">
            <a:spAutoFit/>
          </a:bodyPr>
          <a:lstStyle/>
          <a:p>
            <a:r>
              <a:rPr lang="vi-VN" sz="2800" b="1">
                <a:solidFill>
                  <a:srgbClr val="FF0000"/>
                </a:solidFill>
                <a:latin typeface="+mj-lt"/>
              </a:rPr>
              <a:t>Tuyên ngôn hoạt động</a:t>
            </a:r>
          </a:p>
          <a:p>
            <a:endParaRPr lang="en-US" sz="2800" b="1">
              <a:solidFill>
                <a:srgbClr val="FF0000"/>
              </a:solidFill>
              <a:latin typeface="+mj-lt"/>
            </a:endParaRPr>
          </a:p>
        </p:txBody>
      </p:sp>
      <p:sp>
        <p:nvSpPr>
          <p:cNvPr id="5" name="TextBox 4"/>
          <p:cNvSpPr txBox="1"/>
          <p:nvPr/>
        </p:nvSpPr>
        <p:spPr>
          <a:xfrm>
            <a:off x="838200" y="1752600"/>
            <a:ext cx="7086600" cy="1815882"/>
          </a:xfrm>
          <a:prstGeom prst="rect">
            <a:avLst/>
          </a:prstGeom>
          <a:noFill/>
        </p:spPr>
        <p:txBody>
          <a:bodyPr wrap="square" rtlCol="0">
            <a:spAutoFit/>
          </a:bodyPr>
          <a:lstStyle/>
          <a:p>
            <a:pPr algn="just"/>
            <a:r>
              <a:rPr lang="vi-VN" sz="2800">
                <a:latin typeface="Times New Roman" pitchFamily="18" charset="0"/>
                <a:cs typeface="Times New Roman" pitchFamily="18" charset="0"/>
              </a:rPr>
              <a:t>"Đội là nòng cốt trong các phong trào thiếu nhi, là lực lượng giáo dục trong và ngoài nhà trường, là lực lượng dự bị của </a:t>
            </a:r>
            <a:r>
              <a:rPr lang="vi-VN" sz="2800">
                <a:latin typeface="Times New Roman" pitchFamily="18" charset="0"/>
                <a:cs typeface="Times New Roman" pitchFamily="18" charset="0"/>
                <a:hlinkClick r:id="rId2" tooltip="Đoàn Thanh niên Cộng sản Hồ Chí Minh"/>
              </a:rPr>
              <a:t>Đoàn Thanh niên Cộng sản Hồ Chí Minh</a:t>
            </a:r>
            <a:r>
              <a:rPr lang="vi-VN" sz="2800">
                <a:latin typeface="Times New Roman" pitchFamily="18" charset="0"/>
                <a:cs typeface="Times New Roman" pitchFamily="18" charset="0"/>
              </a:rPr>
              <a:t>".</a:t>
            </a:r>
            <a:endParaRPr lang="en-US" sz="280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304800"/>
            <a:ext cx="3200400" cy="646331"/>
          </a:xfrm>
          <a:prstGeom prst="rect">
            <a:avLst/>
          </a:prstGeom>
          <a:noFill/>
        </p:spPr>
        <p:txBody>
          <a:bodyPr wrap="square" rtlCol="0">
            <a:spAutoFit/>
          </a:bodyPr>
          <a:lstStyle/>
          <a:p>
            <a:r>
              <a:rPr lang="vi-VN"/>
              <a:t>Các biểu trưng</a:t>
            </a:r>
          </a:p>
          <a:p>
            <a:endParaRPr lang="en-US"/>
          </a:p>
        </p:txBody>
      </p:sp>
      <p:sp>
        <p:nvSpPr>
          <p:cNvPr id="5" name="TextBox 4"/>
          <p:cNvSpPr txBox="1"/>
          <p:nvPr/>
        </p:nvSpPr>
        <p:spPr>
          <a:xfrm>
            <a:off x="381000" y="990600"/>
            <a:ext cx="8229600" cy="2308324"/>
          </a:xfrm>
          <a:prstGeom prst="rect">
            <a:avLst/>
          </a:prstGeom>
          <a:noFill/>
        </p:spPr>
        <p:txBody>
          <a:bodyPr wrap="square" rtlCol="0">
            <a:spAutoFit/>
          </a:bodyPr>
          <a:lstStyle/>
          <a:p>
            <a:pPr algn="just"/>
            <a:r>
              <a:rPr lang="vi-VN" b="1"/>
              <a:t>Huy hiệu Đội:</a:t>
            </a:r>
            <a:r>
              <a:rPr lang="vi-VN"/>
              <a:t> hình tròn, ở trong có hình búp măng non trên nền </a:t>
            </a:r>
            <a:r>
              <a:rPr lang="vi-VN">
                <a:hlinkClick r:id="rId2" tooltip="Quốc kỳ Việt Nam"/>
              </a:rPr>
              <a:t>cờ đỏ sao vàng</a:t>
            </a:r>
            <a:r>
              <a:rPr lang="vi-VN"/>
              <a:t>, ở dưới có băng chữ "SẴN SÀNG". Nền đỏ sao vàng là cờ Tổ Quốc, Măng non tượng trưng cho lứa tuổi thiếu niên là thế hệ tương lai của dân tộc Việt Nam anh hùng. Băng chữ "SẴN SÀNG" là khẩu hiệu hành động của Đội Thiếu niên Tiền phong Hồ Chí Minh. Đeo huy hiệu Đội nhắc nhở đội viên học tập và rèn luyện để sẵn sàng kế tục sự nghiệp cách mạng vinh quang của Đảng, của Bác Hồ và của dân tộc… </a:t>
            </a:r>
            <a:r>
              <a:rPr lang="vi-VN" baseline="30000">
                <a:hlinkClick r:id="rId3"/>
              </a:rPr>
              <a:t>[1]</a:t>
            </a:r>
            <a:endParaRPr lang="vi-VN"/>
          </a:p>
          <a:p>
            <a:endParaRPr lang="en-US"/>
          </a:p>
        </p:txBody>
      </p:sp>
      <p:sp>
        <p:nvSpPr>
          <p:cNvPr id="6" name="TextBox 5"/>
          <p:cNvSpPr txBox="1"/>
          <p:nvPr/>
        </p:nvSpPr>
        <p:spPr>
          <a:xfrm>
            <a:off x="457200" y="3200400"/>
            <a:ext cx="8153400" cy="1754326"/>
          </a:xfrm>
          <a:prstGeom prst="rect">
            <a:avLst/>
          </a:prstGeom>
          <a:noFill/>
        </p:spPr>
        <p:txBody>
          <a:bodyPr wrap="square" rtlCol="0">
            <a:spAutoFit/>
          </a:bodyPr>
          <a:lstStyle/>
          <a:p>
            <a:r>
              <a:rPr lang="vi-VN" b="1"/>
              <a:t>Cờ Đội:</a:t>
            </a:r>
            <a:r>
              <a:rPr lang="vi-VN"/>
              <a:t> nền đỏ, hình chữ nhật, chiều rộng bằng 2/3 chiều dài. Ở giữa có hình huy hiệu Đội, đường kính huy hiệu bằng 2/5 chiều rộng cờ. Cờ Đội tượng trưng cho truyền thống cách mạng, truyền thống Đội, tượng trưng cho lòng yêu Tổ Quốc, niềm vinh dự và tự hào của Đội. Dưới cờ Đội hàng ngũ sẽ chỉnh tề hơn, thúc giục đội viên tiến lên. Mỗi chi đội và liên đội Thiếu niên Tiền phong Hồ Chí Minh đều có cờ Đội. Chiều rộng cờ bằng 2/5 chiều dài cán cờ</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838200"/>
            <a:ext cx="8153400" cy="2031325"/>
          </a:xfrm>
          <a:prstGeom prst="rect">
            <a:avLst/>
          </a:prstGeom>
        </p:spPr>
        <p:txBody>
          <a:bodyPr wrap="square">
            <a:spAutoFit/>
          </a:bodyPr>
          <a:lstStyle/>
          <a:p>
            <a:pPr algn="just"/>
            <a:r>
              <a:rPr lang="vi-VN" b="1"/>
              <a:t>Khăn quàng đỏ:</a:t>
            </a:r>
            <a:r>
              <a:rPr lang="vi-VN"/>
              <a:t> hình tam giác cân, có đường cao bằng 1/4 cạnh đáy. Khăn quàng đỏ là một phần </a:t>
            </a:r>
            <a:r>
              <a:rPr lang="vi-VN">
                <a:hlinkClick r:id="rId2" tooltip="Quốc kỳ Việt Nam"/>
              </a:rPr>
              <a:t>cờ Tổ quốc</a:t>
            </a:r>
            <a:r>
              <a:rPr lang="vi-VN"/>
              <a:t>, màu đỏ tượng trưng cho lý tưởng cách mạng. Đeo khăn quàng đỏ, đội viên Đội Thiếu niên Tiền phong Hồ Chí Minh tự hào về Tổ quốc, về Đảng Cộng sản Việt Nam, về Bác Hồ vĩ đại, về nhân dân Việt Nam anh hùng và nguyện phấn đấu để trở thành đoàn viên Đoàn Thanh niên Cộng sản Hồ Chí Minh. Đội viên đeo khăn quàng đỏ khi đến trường, trong mọi sinh hoạt và hoạt động của Đội</a:t>
            </a:r>
            <a:endParaRPr lang="en-US"/>
          </a:p>
        </p:txBody>
      </p:sp>
      <p:sp>
        <p:nvSpPr>
          <p:cNvPr id="5" name="Rectangle 4"/>
          <p:cNvSpPr/>
          <p:nvPr/>
        </p:nvSpPr>
        <p:spPr>
          <a:xfrm>
            <a:off x="609600" y="3323272"/>
            <a:ext cx="8001000" cy="923330"/>
          </a:xfrm>
          <a:prstGeom prst="rect">
            <a:avLst/>
          </a:prstGeom>
        </p:spPr>
        <p:txBody>
          <a:bodyPr wrap="square">
            <a:spAutoFit/>
          </a:bodyPr>
          <a:lstStyle/>
          <a:p>
            <a:r>
              <a:rPr lang="vi-VN" b="1"/>
              <a:t>Đội ca:</a:t>
            </a:r>
            <a:r>
              <a:rPr lang="vi-VN"/>
              <a:t> bài hát </a:t>
            </a:r>
            <a:r>
              <a:rPr lang="vi-VN" i="1">
                <a:hlinkClick r:id="rId3" tooltip="Cùng nhau ta đi lên"/>
              </a:rPr>
              <a:t>Cùng nhau ta đi lên</a:t>
            </a:r>
            <a:r>
              <a:rPr lang="vi-VN"/>
              <a:t>, do nhạc sĩ </a:t>
            </a:r>
            <a:r>
              <a:rPr lang="vi-VN">
                <a:hlinkClick r:id="rId4" tooltip="Phong Nhã"/>
              </a:rPr>
              <a:t>Phong Nhã</a:t>
            </a:r>
            <a:r>
              <a:rPr lang="vi-VN"/>
              <a:t> sáng tác.</a:t>
            </a:r>
          </a:p>
          <a:p>
            <a:r>
              <a:rPr lang="vi-VN" b="1"/>
              <a:t>Ngày truyền thống:</a:t>
            </a:r>
            <a:r>
              <a:rPr lang="vi-VN"/>
              <a:t> 15 tháng 5</a:t>
            </a:r>
          </a:p>
          <a:p>
            <a:r>
              <a:rPr lang="vi-VN" b="1"/>
              <a:t>Hành khúc Đội:</a:t>
            </a:r>
            <a:r>
              <a:rPr lang="vi-VN"/>
              <a:t> bài hát </a:t>
            </a:r>
            <a:r>
              <a:rPr lang="vi-VN" i="1">
                <a:hlinkClick r:id="rId5" tooltip="Đi ta đi lên (trang chưa được viết)"/>
              </a:rPr>
              <a:t>Đi ta đi lên</a:t>
            </a:r>
            <a:r>
              <a:rPr lang="vi-VN"/>
              <a:t> do nhạc sĩ </a:t>
            </a:r>
            <a:r>
              <a:rPr lang="vi-VN" u="sng">
                <a:solidFill>
                  <a:srgbClr val="0000FF"/>
                </a:solidFill>
              </a:rPr>
              <a:t>Phong Nhã </a:t>
            </a:r>
            <a:r>
              <a:rPr lang="vi-VN"/>
              <a:t>sáng tác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457200"/>
            <a:ext cx="7848600" cy="1477328"/>
          </a:xfrm>
          <a:prstGeom prst="rect">
            <a:avLst/>
          </a:prstGeom>
        </p:spPr>
        <p:txBody>
          <a:bodyPr wrap="square">
            <a:spAutoFit/>
          </a:bodyPr>
          <a:lstStyle/>
          <a:p>
            <a:r>
              <a:rPr lang="vi-VN"/>
              <a:t>Vào năm 1961, nhân Lễ kỷ niệm 20 năm Ngày thành lập Đội Thiếu niên Tiền phong </a:t>
            </a:r>
            <a:r>
              <a:rPr lang="vi-VN">
                <a:hlinkClick r:id="rId2" tooltip="Việt Nam"/>
              </a:rPr>
              <a:t>Việt Nam</a:t>
            </a:r>
            <a:r>
              <a:rPr lang="vi-VN"/>
              <a:t> (</a:t>
            </a:r>
            <a:r>
              <a:rPr lang="vi-VN">
                <a:hlinkClick r:id="rId3" tooltip="15 tháng 5"/>
              </a:rPr>
              <a:t>15 tháng 5</a:t>
            </a:r>
            <a:r>
              <a:rPr lang="vi-VN"/>
              <a:t> năm 1941- </a:t>
            </a:r>
            <a:r>
              <a:rPr lang="vi-VN">
                <a:hlinkClick r:id="rId3" tooltip="15 tháng 5"/>
              </a:rPr>
              <a:t>15 tháng 5</a:t>
            </a:r>
            <a:r>
              <a:rPr lang="vi-VN"/>
              <a:t> năm 1961), theo đề nghị của </a:t>
            </a:r>
            <a:r>
              <a:rPr lang="vi-VN">
                <a:hlinkClick r:id="rId4" tooltip="Trung ương Đoàn Thanh niên Cộng sản Hồ Chí Minh"/>
              </a:rPr>
              <a:t>Trung ương Đoàn Thanh niên Lao động Việt Nam</a:t>
            </a:r>
            <a:r>
              <a:rPr lang="vi-VN"/>
              <a:t>, </a:t>
            </a:r>
            <a:r>
              <a:rPr lang="vi-VN">
                <a:hlinkClick r:id="rId5" tooltip="Chủ tịch Hồ Chí Minh"/>
              </a:rPr>
              <a:t>Chủ tịch Hồ Chí Minh</a:t>
            </a:r>
            <a:r>
              <a:rPr lang="vi-VN"/>
              <a:t> đã gửi một bức thư cho thiếu niên, nhi đồng. Nội dung trong thư đã trở thành một trong các nội dung của điều lệ hoạt động của Đội:</a:t>
            </a:r>
            <a:endParaRPr lang="en-US"/>
          </a:p>
        </p:txBody>
      </p:sp>
      <p:sp>
        <p:nvSpPr>
          <p:cNvPr id="6" name="Rectangle 5"/>
          <p:cNvSpPr/>
          <p:nvPr/>
        </p:nvSpPr>
        <p:spPr>
          <a:xfrm>
            <a:off x="762000" y="4038600"/>
            <a:ext cx="7772400" cy="1754326"/>
          </a:xfrm>
          <a:prstGeom prst="rect">
            <a:avLst/>
          </a:prstGeom>
        </p:spPr>
        <p:txBody>
          <a:bodyPr wrap="square">
            <a:spAutoFit/>
          </a:bodyPr>
          <a:lstStyle/>
          <a:p>
            <a:pPr algn="just"/>
            <a:r>
              <a:rPr lang="vi-VN"/>
              <a:t>Dùng làm mục tiêu: "Phấn đấu rèn luyện cho đội viên, giúp đỡ đội viên phát triển mọi khả năng trong học tập, hoạt động, vui chơi, thực hiện quyền và bổn phận theo luật Bảo vệ Chăm sóc và Giáo dục Trẻ em. Đội Thiếu niên Tiền phong Hồ Chí Minh đoàn kết, hợp tác với các tổ chức, phong trào thiếu nhi ở khu vực và thế giới vì những quyền của trẻ em, vì hòa bình, hạnh phúc của các dân tộc."</a:t>
            </a:r>
            <a:endParaRPr lang="en-US"/>
          </a:p>
        </p:txBody>
      </p:sp>
      <p:sp>
        <p:nvSpPr>
          <p:cNvPr id="7" name="Rectangle 6"/>
          <p:cNvSpPr/>
          <p:nvPr/>
        </p:nvSpPr>
        <p:spPr>
          <a:xfrm>
            <a:off x="2286000" y="2256472"/>
            <a:ext cx="4572000" cy="1477328"/>
          </a:xfrm>
          <a:prstGeom prst="rect">
            <a:avLst/>
          </a:prstGeom>
        </p:spPr>
        <p:txBody>
          <a:bodyPr>
            <a:spAutoFit/>
          </a:bodyPr>
          <a:lstStyle/>
          <a:p>
            <a:r>
              <a:rPr lang="vi-VN"/>
              <a:t>Yêu Tổ quốc, yêu đồng bào.</a:t>
            </a:r>
          </a:p>
          <a:p>
            <a:r>
              <a:rPr lang="vi-VN"/>
              <a:t>Học tập tốt, lao động tốt.</a:t>
            </a:r>
          </a:p>
          <a:p>
            <a:r>
              <a:rPr lang="vi-VN"/>
              <a:t>Đoàn kết tốt, kỷ luật tốt.</a:t>
            </a:r>
          </a:p>
          <a:p>
            <a:r>
              <a:rPr lang="vi-VN"/>
              <a:t>Giữ gìn vệ sinh thật tốt.</a:t>
            </a:r>
          </a:p>
          <a:p>
            <a:r>
              <a:rPr lang="vi-VN"/>
              <a:t>Khiêm tốn, thật thà, dũng cảm.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236</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3</cp:revision>
  <dcterms:created xsi:type="dcterms:W3CDTF">2019-04-25T02:38:39Z</dcterms:created>
  <dcterms:modified xsi:type="dcterms:W3CDTF">2019-04-25T03:01:01Z</dcterms:modified>
</cp:coreProperties>
</file>